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4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947B141-9BDA-4E62-B9FF-A78F6D260F7E}" type="datetimeFigureOut">
              <a:rPr lang="ru-RU" smtClean="0"/>
              <a:t>28.03.2022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671630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47B141-9BDA-4E62-B9FF-A78F6D260F7E}" type="datetimeFigureOut">
              <a:rPr lang="ru-RU" smtClean="0"/>
              <a:t>28.03.2022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2941165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947B141-9BDA-4E62-B9FF-A78F6D260F7E}" type="datetimeFigureOut">
              <a:rPr lang="ru-RU" smtClean="0"/>
              <a:t>28.03.2022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614346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947B141-9BDA-4E62-B9FF-A78F6D260F7E}" type="datetimeFigureOut">
              <a:rPr lang="ru-RU" smtClean="0"/>
              <a:t>28.03.2022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2982162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947B141-9BDA-4E62-B9FF-A78F6D260F7E}" type="datetimeFigureOut">
              <a:rPr lang="ru-RU" smtClean="0"/>
              <a:t>28.03.2022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2309777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947B141-9BDA-4E62-B9FF-A78F6D260F7E}" type="datetimeFigureOut">
              <a:rPr lang="ru-RU" smtClean="0"/>
              <a:t>28.03.2022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3226201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947B141-9BDA-4E62-B9FF-A78F6D260F7E}" type="datetimeFigureOut">
              <a:rPr lang="ru-RU" smtClean="0"/>
              <a:t>28.03.2022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1713413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947B141-9BDA-4E62-B9FF-A78F6D260F7E}" type="datetimeFigureOut">
              <a:rPr lang="ru-RU" smtClean="0"/>
              <a:t>28.03.2022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1190978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947B141-9BDA-4E62-B9FF-A78F6D260F7E}" type="datetimeFigureOut">
              <a:rPr lang="ru-RU" smtClean="0"/>
              <a:t>28.03.2022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424918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47B141-9BDA-4E62-B9FF-A78F6D260F7E}" type="datetimeFigureOut">
              <a:rPr lang="ru-RU" smtClean="0"/>
              <a:t>28.03.2022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4177532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47B141-9BDA-4E62-B9FF-A78F6D260F7E}" type="datetimeFigureOut">
              <a:rPr lang="ru-RU" smtClean="0"/>
              <a:t>28.03.2022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17E5DD-756B-422C-B1BB-92CCFD28B6B8}" type="slidenum">
              <a:rPr lang="ru-RU" smtClean="0"/>
              <a:t>‹#›</a:t>
            </a:fld>
            <a:endParaRPr lang="ru-RU"/>
          </a:p>
        </p:txBody>
      </p:sp>
    </p:spTree>
    <p:extLst>
      <p:ext uri="{BB962C8B-B14F-4D97-AF65-F5344CB8AC3E}">
        <p14:creationId xmlns:p14="http://schemas.microsoft.com/office/powerpoint/2010/main" val="1868147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7B141-9BDA-4E62-B9FF-A78F6D260F7E}" type="datetimeFigureOut">
              <a:rPr lang="ru-RU" smtClean="0"/>
              <a:t>28.03.2022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17E5DD-756B-422C-B1BB-92CCFD28B6B8}" type="slidenum">
              <a:rPr lang="ru-RU" smtClean="0"/>
              <a:t>‹#›</a:t>
            </a:fld>
            <a:endParaRPr lang="ru-RU"/>
          </a:p>
        </p:txBody>
      </p:sp>
    </p:spTree>
    <p:extLst>
      <p:ext uri="{BB962C8B-B14F-4D97-AF65-F5344CB8AC3E}">
        <p14:creationId xmlns:p14="http://schemas.microsoft.com/office/powerpoint/2010/main" val="2597585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Анализ результатов работы ММО учителей иностранных языков р. п. Кольцово</a:t>
            </a:r>
            <a:endParaRPr lang="ru-RU" dirty="0"/>
          </a:p>
        </p:txBody>
      </p:sp>
      <p:sp>
        <p:nvSpPr>
          <p:cNvPr id="3" name="Подзаголовок 2"/>
          <p:cNvSpPr>
            <a:spLocks noGrp="1"/>
          </p:cNvSpPr>
          <p:nvPr>
            <p:ph type="subTitle" idx="1"/>
          </p:nvPr>
        </p:nvSpPr>
        <p:spPr/>
        <p:txBody>
          <a:bodyPr/>
          <a:lstStyle/>
          <a:p>
            <a:r>
              <a:rPr lang="ru-RU" dirty="0" smtClean="0"/>
              <a:t>Руководитель ММО: Якушева Виктория Юрьевна</a:t>
            </a:r>
            <a:endParaRPr lang="ru-RU" dirty="0"/>
          </a:p>
        </p:txBody>
      </p:sp>
    </p:spTree>
    <p:extLst>
      <p:ext uri="{BB962C8B-B14F-4D97-AF65-F5344CB8AC3E}">
        <p14:creationId xmlns:p14="http://schemas.microsoft.com/office/powerpoint/2010/main" val="3483457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Муниципалитет р. п. Кольцово достаточно маленький, включает в себя 3 общеобразовательных учреждения:</a:t>
            </a:r>
            <a:endParaRPr lang="ru-RU" dirty="0"/>
          </a:p>
        </p:txBody>
      </p:sp>
      <p:sp>
        <p:nvSpPr>
          <p:cNvPr id="3" name="Объект 2"/>
          <p:cNvSpPr>
            <a:spLocks noGrp="1"/>
          </p:cNvSpPr>
          <p:nvPr>
            <p:ph idx="1"/>
          </p:nvPr>
        </p:nvSpPr>
        <p:spPr/>
        <p:txBody>
          <a:bodyPr/>
          <a:lstStyle/>
          <a:p>
            <a:r>
              <a:rPr lang="ru-RU" dirty="0" err="1" smtClean="0"/>
              <a:t>Кольцовская</a:t>
            </a:r>
            <a:r>
              <a:rPr lang="ru-RU" dirty="0" smtClean="0"/>
              <a:t> школа №5 с углублённым изучением английского языка</a:t>
            </a:r>
          </a:p>
          <a:p>
            <a:pPr marL="0" indent="0">
              <a:buNone/>
            </a:pP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2410" y="2404829"/>
            <a:ext cx="6554470" cy="4232191"/>
          </a:xfrm>
          <a:prstGeom prst="rect">
            <a:avLst/>
          </a:prstGeom>
        </p:spPr>
      </p:pic>
    </p:spTree>
    <p:extLst>
      <p:ext uri="{BB962C8B-B14F-4D97-AF65-F5344CB8AC3E}">
        <p14:creationId xmlns:p14="http://schemas.microsoft.com/office/powerpoint/2010/main" val="994815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Биотехнологический лицей №21</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3436" y="1425095"/>
            <a:ext cx="7487364" cy="4995708"/>
          </a:xfrm>
        </p:spPr>
      </p:pic>
    </p:spTree>
    <p:extLst>
      <p:ext uri="{BB962C8B-B14F-4D97-AF65-F5344CB8AC3E}">
        <p14:creationId xmlns:p14="http://schemas.microsoft.com/office/powerpoint/2010/main" val="888610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Лицей </a:t>
            </a:r>
            <a:r>
              <a:rPr lang="ru-RU" dirty="0" err="1" smtClean="0"/>
              <a:t>Технополис</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8416" y="1427427"/>
            <a:ext cx="7124304" cy="4749536"/>
          </a:xfrm>
        </p:spPr>
      </p:pic>
    </p:spTree>
    <p:extLst>
      <p:ext uri="{BB962C8B-B14F-4D97-AF65-F5344CB8AC3E}">
        <p14:creationId xmlns:p14="http://schemas.microsoft.com/office/powerpoint/2010/main" val="1839528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ММО учителей иностранных языков</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6125" y="1825625"/>
            <a:ext cx="9419750" cy="4351338"/>
          </a:xfrm>
        </p:spPr>
      </p:pic>
    </p:spTree>
    <p:extLst>
      <p:ext uri="{BB962C8B-B14F-4D97-AF65-F5344CB8AC3E}">
        <p14:creationId xmlns:p14="http://schemas.microsoft.com/office/powerpoint/2010/main" val="3623371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Основная тема работы:</a:t>
            </a:r>
            <a:endParaRPr lang="ru-RU" dirty="0"/>
          </a:p>
        </p:txBody>
      </p:sp>
      <p:sp>
        <p:nvSpPr>
          <p:cNvPr id="3" name="Объект 2"/>
          <p:cNvSpPr>
            <a:spLocks noGrp="1"/>
          </p:cNvSpPr>
          <p:nvPr>
            <p:ph idx="1"/>
          </p:nvPr>
        </p:nvSpPr>
        <p:spPr/>
        <p:txBody>
          <a:bodyPr/>
          <a:lstStyle/>
          <a:p>
            <a:pPr indent="450215" algn="just">
              <a:lnSpc>
                <a:spcPct val="150000"/>
              </a:lnSpc>
              <a:spcAft>
                <a:spcPts val="800"/>
              </a:spcAft>
            </a:pPr>
            <a:r>
              <a:rPr lang="ru-RU" b="1" dirty="0">
                <a:latin typeface="Times New Roman" panose="02020603050405020304" pitchFamily="18" charset="0"/>
                <a:ea typeface="Calibri" panose="020F0502020204030204" pitchFamily="34" charset="0"/>
                <a:cs typeface="Times New Roman" panose="02020603050405020304" pitchFamily="18" charset="0"/>
              </a:rPr>
              <a:t>«Формирование функциональной грамотности как основа развития учебно-познавательной компетентности школьников в процессе обучения иностранному языку в школе</a:t>
            </a:r>
            <a:r>
              <a:rPr lang="ru-RU"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518561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Цель работы:</a:t>
            </a:r>
            <a:endParaRPr lang="ru-RU" dirty="0"/>
          </a:p>
        </p:txBody>
      </p:sp>
      <p:sp>
        <p:nvSpPr>
          <p:cNvPr id="3" name="Объект 2"/>
          <p:cNvSpPr>
            <a:spLocks noGrp="1"/>
          </p:cNvSpPr>
          <p:nvPr>
            <p:ph idx="1"/>
          </p:nvPr>
        </p:nvSpPr>
        <p:spPr/>
        <p:txBody>
          <a:bodyPr/>
          <a:lstStyle/>
          <a:p>
            <a:pPr indent="450215" algn="just">
              <a:lnSpc>
                <a:spcPct val="150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повышение эффективности образовательного процесса через применение современных подходов к организации образовательной деятельности, непрерывное совершенствование профессионального уровня и педагогического мастерства на уроках иностранного языка.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544196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latin typeface="Times New Roman" panose="02020603050405020304" pitchFamily="18" charset="0"/>
                <a:ea typeface="Calibri" panose="020F0502020204030204" pitchFamily="34" charset="0"/>
              </a:rPr>
              <a:t>«</a:t>
            </a:r>
            <a:r>
              <a:rPr lang="en-US" dirty="0">
                <a:latin typeface="Times New Roman" panose="02020603050405020304" pitchFamily="18" charset="0"/>
                <a:ea typeface="Calibri" panose="020F0502020204030204" pitchFamily="34" charset="0"/>
              </a:rPr>
              <a:t>STEM</a:t>
            </a:r>
            <a:r>
              <a:rPr lang="ru-RU" dirty="0">
                <a:latin typeface="Times New Roman" panose="02020603050405020304" pitchFamily="18" charset="0"/>
                <a:ea typeface="Calibri" panose="020F0502020204030204" pitchFamily="34" charset="0"/>
              </a:rPr>
              <a:t> образование. Инновационная технология </a:t>
            </a:r>
            <a:r>
              <a:rPr lang="en-US" dirty="0">
                <a:latin typeface="Times New Roman" panose="02020603050405020304" pitchFamily="18" charset="0"/>
                <a:ea typeface="Calibri" panose="020F0502020204030204" pitchFamily="34" charset="0"/>
              </a:rPr>
              <a:t>CLIL</a:t>
            </a:r>
            <a:r>
              <a:rPr lang="ru-RU" dirty="0">
                <a:latin typeface="Times New Roman" panose="02020603050405020304" pitchFamily="18" charset="0"/>
                <a:ea typeface="Calibri" panose="020F0502020204030204" pitchFamily="34" charset="0"/>
              </a:rPr>
              <a:t>»</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15569" y="1825625"/>
            <a:ext cx="9360861" cy="4351338"/>
          </a:xfrm>
        </p:spPr>
      </p:pic>
    </p:spTree>
    <p:extLst>
      <p:ext uri="{BB962C8B-B14F-4D97-AF65-F5344CB8AC3E}">
        <p14:creationId xmlns:p14="http://schemas.microsoft.com/office/powerpoint/2010/main" val="4098572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Журнал «ПРОСВЕЩЕНИЕ. ИНОСТРАННЫЕ ЯЗЫКИ»</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08030" y="1027906"/>
            <a:ext cx="3575939" cy="2807335"/>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12194">
            <a:off x="483944" y="3187964"/>
            <a:ext cx="4433496" cy="3107699"/>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9304" y="2399807"/>
            <a:ext cx="3444496" cy="4196432"/>
          </a:xfrm>
          <a:prstGeom prst="rect">
            <a:avLst/>
          </a:prstGeom>
        </p:spPr>
      </p:pic>
    </p:spTree>
    <p:extLst>
      <p:ext uri="{BB962C8B-B14F-4D97-AF65-F5344CB8AC3E}">
        <p14:creationId xmlns:p14="http://schemas.microsoft.com/office/powerpoint/2010/main" val="2325792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"ПРЕПОДАВАНИЕ ИНОСТРАННОГО ЯЗЫКА В ПРОФЕССИОНАЛЬНОМ КОНТЕКСТЕ: ТРАДИЦИИ, ИННОВАЦИИ, ПЕРСПЕКТИВЫ" </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11679"/>
            <a:ext cx="5555008" cy="3068003"/>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5450" y="2731240"/>
            <a:ext cx="4087030" cy="3395239"/>
          </a:xfrm>
          <a:prstGeom prst="rect">
            <a:avLst/>
          </a:prstGeom>
        </p:spPr>
      </p:pic>
    </p:spTree>
    <p:extLst>
      <p:ext uri="{BB962C8B-B14F-4D97-AF65-F5344CB8AC3E}">
        <p14:creationId xmlns:p14="http://schemas.microsoft.com/office/powerpoint/2010/main" val="3529258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ЕГЭ. Английский язык</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2635" y="1930399"/>
            <a:ext cx="5165797" cy="2905761"/>
          </a:xfrm>
        </p:spPr>
      </p:pic>
      <p:pic>
        <p:nvPicPr>
          <p:cNvPr id="5" name="Рисунок 4"/>
          <p:cNvPicPr>
            <a:picLocks noChangeAspect="1"/>
          </p:cNvPicPr>
          <p:nvPr/>
        </p:nvPicPr>
        <p:blipFill rotWithShape="1">
          <a:blip r:embed="rId3" cstate="print">
            <a:extLst>
              <a:ext uri="{28A0092B-C50C-407E-A947-70E740481C1C}">
                <a14:useLocalDpi xmlns:a14="http://schemas.microsoft.com/office/drawing/2010/main" val="0"/>
              </a:ext>
            </a:extLst>
          </a:blip>
          <a:srcRect l="15234" r="31037"/>
          <a:stretch/>
        </p:blipFill>
        <p:spPr>
          <a:xfrm>
            <a:off x="7112000" y="812800"/>
            <a:ext cx="4072354" cy="5053013"/>
          </a:xfrm>
          <a:prstGeom prst="rect">
            <a:avLst/>
          </a:prstGeom>
        </p:spPr>
      </p:pic>
    </p:spTree>
    <p:extLst>
      <p:ext uri="{BB962C8B-B14F-4D97-AF65-F5344CB8AC3E}">
        <p14:creationId xmlns:p14="http://schemas.microsoft.com/office/powerpoint/2010/main" val="3477090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Учитель года-2022</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2754" y="1690688"/>
            <a:ext cx="2900892" cy="4351338"/>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0392" y="2238454"/>
            <a:ext cx="5406662" cy="3562906"/>
          </a:xfrm>
          <a:prstGeom prst="rect">
            <a:avLst/>
          </a:prstGeom>
        </p:spPr>
      </p:pic>
    </p:spTree>
    <p:extLst>
      <p:ext uri="{BB962C8B-B14F-4D97-AF65-F5344CB8AC3E}">
        <p14:creationId xmlns:p14="http://schemas.microsoft.com/office/powerpoint/2010/main" val="3044395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dirty="0" smtClean="0"/>
              <a:t>Функциональная грамотность человека формируется в течение всей его жизни, а нам, учителям, нужно лишь создать благоприятную среду для её становления и направить учащихся в правильное русло. Для этого мы делимся своими лучшими приёмами работы с коллегами не только своего методического объединения, но и других тоже.</a:t>
            </a:r>
            <a:endParaRPr lang="ru-RU" dirty="0"/>
          </a:p>
        </p:txBody>
      </p:sp>
    </p:spTree>
    <p:extLst>
      <p:ext uri="{BB962C8B-B14F-4D97-AF65-F5344CB8AC3E}">
        <p14:creationId xmlns:p14="http://schemas.microsoft.com/office/powerpoint/2010/main" val="354071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Методическое взаимодействие</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188" y="2600960"/>
            <a:ext cx="4588088" cy="3441066"/>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392256"/>
            <a:ext cx="5220336" cy="3480224"/>
          </a:xfrm>
          <a:prstGeom prst="rect">
            <a:avLst/>
          </a:prstGeom>
        </p:spPr>
      </p:pic>
    </p:spTree>
    <p:extLst>
      <p:ext uri="{BB962C8B-B14F-4D97-AF65-F5344CB8AC3E}">
        <p14:creationId xmlns:p14="http://schemas.microsoft.com/office/powerpoint/2010/main" val="1832241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indent="450215" algn="just">
              <a:lnSpc>
                <a:spcPct val="150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Мастерство учителей английского языка из </a:t>
            </a:r>
            <a:r>
              <a:rPr lang="ru-RU" dirty="0" err="1">
                <a:latin typeface="Times New Roman" panose="02020603050405020304" pitchFamily="18" charset="0"/>
                <a:ea typeface="Calibri" panose="020F0502020204030204" pitchFamily="34" charset="0"/>
                <a:cs typeface="Times New Roman" panose="02020603050405020304" pitchFamily="18" charset="0"/>
              </a:rPr>
              <a:t>Кольцовской</a:t>
            </a:r>
            <a:r>
              <a:rPr lang="ru-RU" dirty="0">
                <a:latin typeface="Times New Roman" panose="02020603050405020304" pitchFamily="18" charset="0"/>
                <a:ea typeface="Calibri" panose="020F0502020204030204" pitchFamily="34" charset="0"/>
                <a:cs typeface="Times New Roman" panose="02020603050405020304" pitchFamily="18" charset="0"/>
              </a:rPr>
              <a:t> школы №5 подтверждается высокими результатами обучающихся. В этом году ученик 11 класса Варченко Максим стал победителем регионального этапа Всероссийской олимпиады школьников по английскому языку! Мы, безусловно, гордимся такими высокими достижениями учащегося и его педагогов.</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225969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Методическая площадка для студентов ФИЯ НГПУ</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6336" y="2377438"/>
            <a:ext cx="4994674" cy="3329782"/>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8980" y="2156300"/>
            <a:ext cx="5326380" cy="3550920"/>
          </a:xfrm>
          <a:prstGeom prst="rect">
            <a:avLst/>
          </a:prstGeom>
        </p:spPr>
      </p:pic>
    </p:spTree>
    <p:extLst>
      <p:ext uri="{BB962C8B-B14F-4D97-AF65-F5344CB8AC3E}">
        <p14:creationId xmlns:p14="http://schemas.microsoft.com/office/powerpoint/2010/main" val="2057972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pPr indent="450215" algn="just">
              <a:lnSpc>
                <a:spcPct val="150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Достичь функциональной грамотности в процессе обучения можно различными способами. Однако одной из главных составляющих преподавания иностранного языка является заинтересованность обучающихся. А кто, как не педагоги-мастера, смогут провести свой урок на таком уровне, что не только заинтересуют обучающихся, но и высоких результатов добьются? Чтобы стать такими педагогами-мастерами, нужно совершенствоваться ежедневно. Все мероприятия, которые проходят в р. п. Кольцово направлены на совершенствование своих учителей и развитие их профессиональных качеств.</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10815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dirty="0">
                <a:latin typeface="Times New Roman" panose="02020603050405020304" pitchFamily="18" charset="0"/>
                <a:ea typeface="Calibri" panose="020F0502020204030204" pitchFamily="34" charset="0"/>
              </a:rPr>
              <a:t>Всего лишь за год работы ММО учителей иностранных языков р. п. Кольцово было проведено большое количество мероприятий, встреч, опубликовано несколько статей, авторами которых стали наши учителя. Всё это невозможно было бы без поддержки кафедры иноязычного образования </a:t>
            </a:r>
            <a:r>
              <a:rPr lang="ru-RU" dirty="0" err="1">
                <a:latin typeface="Times New Roman" panose="02020603050405020304" pitchFamily="18" charset="0"/>
                <a:ea typeface="Calibri" panose="020F0502020204030204" pitchFamily="34" charset="0"/>
              </a:rPr>
              <a:t>НИПКиПРО</a:t>
            </a:r>
            <a:r>
              <a:rPr lang="ru-RU" dirty="0">
                <a:latin typeface="Times New Roman" panose="02020603050405020304" pitchFamily="18" charset="0"/>
                <a:ea typeface="Calibri" panose="020F0502020204030204" pitchFamily="34" charset="0"/>
              </a:rPr>
              <a:t> и руководителя кафедры Надежды Ефимовны </a:t>
            </a:r>
            <a:r>
              <a:rPr lang="ru-RU" dirty="0" err="1">
                <a:latin typeface="Times New Roman" panose="02020603050405020304" pitchFamily="18" charset="0"/>
                <a:ea typeface="Calibri" panose="020F0502020204030204" pitchFamily="34" charset="0"/>
              </a:rPr>
              <a:t>Буланкиной</a:t>
            </a:r>
            <a:r>
              <a:rPr lang="ru-RU" dirty="0">
                <a:latin typeface="Times New Roman" panose="02020603050405020304" pitchFamily="18" charset="0"/>
                <a:ea typeface="Calibri" panose="020F0502020204030204" pitchFamily="34" charset="0"/>
              </a:rPr>
              <a:t>. От лица всех учителей иностранного языка р. п. Кольцово хочется выразить ей огромную благодарность и пожелание о дальнейшем тесном сотрудничестве, которое поможет направить деятельность ММО в нужное русло.</a:t>
            </a:r>
            <a:endParaRPr lang="ru-RU" dirty="0"/>
          </a:p>
        </p:txBody>
      </p:sp>
    </p:spTree>
    <p:extLst>
      <p:ext uri="{BB962C8B-B14F-4D97-AF65-F5344CB8AC3E}">
        <p14:creationId xmlns:p14="http://schemas.microsoft.com/office/powerpoint/2010/main" val="288230809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405</Words>
  <Application>Microsoft Office PowerPoint</Application>
  <PresentationFormat>Широкоэкранный</PresentationFormat>
  <Paragraphs>22</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Calibri Light</vt:lpstr>
      <vt:lpstr>Times New Roman</vt:lpstr>
      <vt:lpstr>Тема Office</vt:lpstr>
      <vt:lpstr>Анализ результатов работы ММО учителей иностранных языков р. п. Кольцово</vt:lpstr>
      <vt:lpstr>Муниципалитет р. п. Кольцово достаточно маленький, включает в себя 3 общеобразовательных учреждения:</vt:lpstr>
      <vt:lpstr>Биотехнологический лицей №21</vt:lpstr>
      <vt:lpstr>Лицей Технополис</vt:lpstr>
      <vt:lpstr>ММО учителей иностранных языков</vt:lpstr>
      <vt:lpstr>Основная тема работы:</vt:lpstr>
      <vt:lpstr>Цель работы:</vt:lpstr>
      <vt:lpstr>«STEM образование. Инновационная технология CLIL»</vt:lpstr>
      <vt:lpstr>Журнал «ПРОСВЕЩЕНИЕ. ИНОСТРАННЫЕ ЯЗЫКИ»</vt:lpstr>
      <vt:lpstr>"ПРЕПОДАВАНИЕ ИНОСТРАННОГО ЯЗЫКА В ПРОФЕССИОНАЛЬНОМ КОНТЕКСТЕ: ТРАДИЦИИ, ИННОВАЦИИ, ПЕРСПЕКТИВЫ" </vt:lpstr>
      <vt:lpstr>ЕГЭ. Английский язык</vt:lpstr>
      <vt:lpstr>Учитель года-2022</vt:lpstr>
      <vt:lpstr>Презентация PowerPoint</vt:lpstr>
      <vt:lpstr>Методическое взаимодействие</vt:lpstr>
      <vt:lpstr>Презентация PowerPoint</vt:lpstr>
      <vt:lpstr>Методическая площадка для студентов ФИЯ НГПУ</vt:lpstr>
      <vt:lpstr>Презентация PowerPoint</vt:lpstr>
      <vt:lpstr>Презентация PowerPoint</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результатов работы ММО учителей иностранных языков р. п. Кольцово</dc:title>
  <dc:creator>342</dc:creator>
  <cp:lastModifiedBy>342</cp:lastModifiedBy>
  <cp:revision>8</cp:revision>
  <dcterms:created xsi:type="dcterms:W3CDTF">2022-03-28T02:44:59Z</dcterms:created>
  <dcterms:modified xsi:type="dcterms:W3CDTF">2022-03-28T03:45:29Z</dcterms:modified>
</cp:coreProperties>
</file>